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91" r:id="rId2"/>
    <p:sldId id="25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8" clrIdx="0">
    <p:extLst>
      <p:ext uri="{19B8F6BF-5375-455C-9EA6-DF929625EA0E}">
        <p15:presenceInfo xmlns:p15="http://schemas.microsoft.com/office/powerpoint/2012/main" userId="S-1-5-21-226508970-3071066648-2496781527-17276" providerId="AD"/>
      </p:ext>
    </p:extLst>
  </p:cmAuthor>
  <p:cmAuthor id="2" name="IB" initials="MOU" lastIdx="5"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4"/>
    <p:restoredTop sz="86422"/>
  </p:normalViewPr>
  <p:slideViewPr>
    <p:cSldViewPr snapToObjects="1">
      <p:cViewPr varScale="1">
        <p:scale>
          <a:sx n="81" d="100"/>
          <a:sy n="81" d="100"/>
        </p:scale>
        <p:origin x="77" y="235"/>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10/09/2020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10/09/2020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10/09/2020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10/09/2020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10/09/2020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10/09/2020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10/09/2020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 xmlns:a16="http://schemas.microsoft.com/office/drawing/2014/main" id="{47A91FFD-67C7-4180-AFDC-1468C12B276A}"/>
              </a:ext>
            </a:extLst>
          </p:cNvPr>
          <p:cNvSpPr>
            <a:spLocks noGrp="1"/>
          </p:cNvSpPr>
          <p:nvPr>
            <p:ph type="subTitle" idx="1"/>
          </p:nvPr>
        </p:nvSpPr>
        <p:spPr>
          <a:xfrm>
            <a:off x="776602" y="3469484"/>
            <a:ext cx="5607430" cy="1655762"/>
          </a:xfrm>
        </p:spPr>
        <p:txBody>
          <a:bodyPr>
            <a:normAutofit/>
          </a:bodyPr>
          <a:lstStyle/>
          <a:p>
            <a:r>
              <a:rPr lang="en-US" dirty="0"/>
              <a:t>Chapter </a:t>
            </a:r>
            <a:r>
              <a:rPr lang="en-US" dirty="0" smtClean="0"/>
              <a:t>10, Smart Contracts</a:t>
            </a:r>
            <a:endParaRPr lang="en-US" dirty="0"/>
          </a:p>
        </p:txBody>
      </p:sp>
      <p:sp>
        <p:nvSpPr>
          <p:cNvPr id="4" name="Slide Number Placeholder 3">
            <a:extLst>
              <a:ext uri="{FF2B5EF4-FFF2-40B4-BE49-F238E27FC236}">
                <a16:creationId xmlns="" xmlns:a16="http://schemas.microsoft.com/office/drawing/2014/main"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 xmlns:a16="http://schemas.microsoft.com/office/drawing/2014/main"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1117365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EE78B1-C899-3D42-8BE1-4850F3706DB1}"/>
              </a:ext>
            </a:extLst>
          </p:cNvPr>
          <p:cNvSpPr>
            <a:spLocks noGrp="1"/>
          </p:cNvSpPr>
          <p:nvPr>
            <p:ph type="title"/>
          </p:nvPr>
        </p:nvSpPr>
        <p:spPr/>
        <p:txBody>
          <a:bodyPr/>
          <a:lstStyle/>
          <a:p>
            <a:r>
              <a:rPr lang="en-US" dirty="0"/>
              <a:t>Generic oracle data flow	</a:t>
            </a:r>
          </a:p>
        </p:txBody>
      </p:sp>
      <p:pic>
        <p:nvPicPr>
          <p:cNvPr id="5" name="Content Placeholder 4">
            <a:extLst>
              <a:ext uri="{FF2B5EF4-FFF2-40B4-BE49-F238E27FC236}">
                <a16:creationId xmlns:a16="http://schemas.microsoft.com/office/drawing/2014/main" xmlns="" id="{AFCE8E4E-24C1-094A-B047-7096764BC811}"/>
              </a:ext>
            </a:extLst>
          </p:cNvPr>
          <p:cNvPicPr>
            <a:picLocks noGrp="1" noChangeAspect="1"/>
          </p:cNvPicPr>
          <p:nvPr>
            <p:ph idx="1"/>
          </p:nvPr>
        </p:nvPicPr>
        <p:blipFill>
          <a:blip r:embed="rId2"/>
          <a:stretch>
            <a:fillRect/>
          </a:stretch>
        </p:blipFill>
        <p:spPr>
          <a:xfrm>
            <a:off x="647700" y="2640108"/>
            <a:ext cx="10799763" cy="2279458"/>
          </a:xfrm>
          <a:prstGeom prst="rect">
            <a:avLst/>
          </a:prstGeom>
        </p:spPr>
      </p:pic>
      <p:sp>
        <p:nvSpPr>
          <p:cNvPr id="4" name="Slide Number Placeholder 3">
            <a:extLst>
              <a:ext uri="{FF2B5EF4-FFF2-40B4-BE49-F238E27FC236}">
                <a16:creationId xmlns:a16="http://schemas.microsoft.com/office/drawing/2014/main" xmlns="" id="{D5EA716C-0DD6-1344-A9A5-E66345AB95AD}"/>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Tree>
    <p:extLst>
      <p:ext uri="{BB962C8B-B14F-4D97-AF65-F5344CB8AC3E}">
        <p14:creationId xmlns:p14="http://schemas.microsoft.com/office/powerpoint/2010/main" val="4099891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7859F2-665F-4F4A-B788-348D41368797}"/>
              </a:ext>
            </a:extLst>
          </p:cNvPr>
          <p:cNvSpPr>
            <a:spLocks noGrp="1"/>
          </p:cNvSpPr>
          <p:nvPr>
            <p:ph type="title"/>
          </p:nvPr>
        </p:nvSpPr>
        <p:spPr/>
        <p:txBody>
          <a:bodyPr/>
          <a:lstStyle/>
          <a:p>
            <a:r>
              <a:rPr lang="en-US" dirty="0"/>
              <a:t>Proofs of data integrity and authenticity in oracles</a:t>
            </a:r>
          </a:p>
        </p:txBody>
      </p:sp>
      <p:sp>
        <p:nvSpPr>
          <p:cNvPr id="3" name="Content Placeholder 2">
            <a:extLst>
              <a:ext uri="{FF2B5EF4-FFF2-40B4-BE49-F238E27FC236}">
                <a16:creationId xmlns:a16="http://schemas.microsoft.com/office/drawing/2014/main" xmlns="" id="{0A522AC6-D24E-7847-91B1-AA68696E8F0A}"/>
              </a:ext>
            </a:extLst>
          </p:cNvPr>
          <p:cNvSpPr>
            <a:spLocks noGrp="1"/>
          </p:cNvSpPr>
          <p:nvPr>
            <p:ph idx="1"/>
          </p:nvPr>
        </p:nvSpPr>
        <p:spPr/>
        <p:txBody>
          <a:bodyPr/>
          <a:lstStyle/>
          <a:p>
            <a:pPr marL="0" indent="0">
              <a:buNone/>
            </a:pPr>
            <a:r>
              <a:rPr lang="en-GB" dirty="0"/>
              <a:t>Several type of proof are used to </a:t>
            </a:r>
            <a:r>
              <a:rPr lang="en-GB" dirty="0" smtClean="0"/>
              <a:t>authenticate the </a:t>
            </a:r>
            <a:r>
              <a:rPr lang="en-GB" dirty="0"/>
              <a:t>integrity </a:t>
            </a:r>
            <a:r>
              <a:rPr lang="en-GB" dirty="0" smtClean="0"/>
              <a:t>of the data </a:t>
            </a:r>
            <a:r>
              <a:rPr lang="en-GB" dirty="0"/>
              <a:t>fed </a:t>
            </a:r>
            <a:r>
              <a:rPr lang="en-GB" dirty="0" smtClean="0"/>
              <a:t>to the </a:t>
            </a:r>
            <a:r>
              <a:rPr lang="en-GB" dirty="0" err="1" smtClean="0"/>
              <a:t>blockchain</a:t>
            </a:r>
            <a:r>
              <a:rPr lang="en-GB" dirty="0" smtClean="0"/>
              <a:t> by oracles:</a:t>
            </a:r>
            <a:endParaRPr lang="en-GB" dirty="0"/>
          </a:p>
          <a:p>
            <a:r>
              <a:rPr lang="en-GB" dirty="0"/>
              <a:t>Software and network-assisted proofs </a:t>
            </a:r>
          </a:p>
          <a:p>
            <a:r>
              <a:rPr lang="en-GB" dirty="0" err="1" smtClean="0"/>
              <a:t>TLSNotary</a:t>
            </a:r>
            <a:r>
              <a:rPr lang="en-GB" dirty="0"/>
              <a:t> </a:t>
            </a:r>
          </a:p>
          <a:p>
            <a:r>
              <a:rPr lang="en-GB" dirty="0" smtClean="0"/>
              <a:t>TLS-N based </a:t>
            </a:r>
            <a:r>
              <a:rPr lang="en-GB" dirty="0"/>
              <a:t>mechanism </a:t>
            </a:r>
          </a:p>
          <a:p>
            <a:r>
              <a:rPr lang="en-GB" dirty="0"/>
              <a:t>Hardware device-assisted proofs </a:t>
            </a:r>
          </a:p>
          <a:p>
            <a:r>
              <a:rPr lang="en-GB" dirty="0"/>
              <a:t>Android proof </a:t>
            </a:r>
          </a:p>
          <a:p>
            <a:r>
              <a:rPr lang="en-GB" dirty="0"/>
              <a:t>Ledger proof </a:t>
            </a:r>
          </a:p>
          <a:p>
            <a:r>
              <a:rPr lang="en-GB" dirty="0"/>
              <a:t>Trusted hardware-assisted proofs </a:t>
            </a:r>
          </a:p>
          <a:p>
            <a:endParaRPr lang="en-GB" dirty="0"/>
          </a:p>
          <a:p>
            <a:endParaRPr lang="en-US" dirty="0"/>
          </a:p>
        </p:txBody>
      </p:sp>
      <p:sp>
        <p:nvSpPr>
          <p:cNvPr id="4" name="Slide Number Placeholder 3">
            <a:extLst>
              <a:ext uri="{FF2B5EF4-FFF2-40B4-BE49-F238E27FC236}">
                <a16:creationId xmlns:a16="http://schemas.microsoft.com/office/drawing/2014/main" xmlns="" id="{33492E33-7464-3A46-8614-18BB23F5B1D5}"/>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Tree>
    <p:extLst>
      <p:ext uri="{BB962C8B-B14F-4D97-AF65-F5344CB8AC3E}">
        <p14:creationId xmlns:p14="http://schemas.microsoft.com/office/powerpoint/2010/main" val="206280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49507B-0FE3-6F45-8865-8F417CD9857A}"/>
              </a:ext>
            </a:extLst>
          </p:cNvPr>
          <p:cNvSpPr>
            <a:spLocks noGrp="1"/>
          </p:cNvSpPr>
          <p:nvPr>
            <p:ph type="title"/>
          </p:nvPr>
        </p:nvSpPr>
        <p:spPr/>
        <p:txBody>
          <a:bodyPr/>
          <a:lstStyle/>
          <a:p>
            <a:r>
              <a:rPr lang="en-US" dirty="0"/>
              <a:t>Types of oracle</a:t>
            </a:r>
          </a:p>
        </p:txBody>
      </p:sp>
      <p:sp>
        <p:nvSpPr>
          <p:cNvPr id="3" name="Content Placeholder 2">
            <a:extLst>
              <a:ext uri="{FF2B5EF4-FFF2-40B4-BE49-F238E27FC236}">
                <a16:creationId xmlns:a16="http://schemas.microsoft.com/office/drawing/2014/main" xmlns="" id="{BF9B97DF-60DF-C14F-AC5A-5404501D9762}"/>
              </a:ext>
            </a:extLst>
          </p:cNvPr>
          <p:cNvSpPr>
            <a:spLocks noGrp="1"/>
          </p:cNvSpPr>
          <p:nvPr>
            <p:ph idx="1"/>
          </p:nvPr>
        </p:nvSpPr>
        <p:spPr/>
        <p:txBody>
          <a:bodyPr/>
          <a:lstStyle/>
          <a:p>
            <a:r>
              <a:rPr lang="en-GB" dirty="0"/>
              <a:t>Inbound oracles </a:t>
            </a:r>
          </a:p>
          <a:p>
            <a:r>
              <a:rPr lang="en-GB" dirty="0"/>
              <a:t>Software oracles </a:t>
            </a:r>
          </a:p>
          <a:p>
            <a:r>
              <a:rPr lang="en-GB" dirty="0"/>
              <a:t>Hardware oracles </a:t>
            </a:r>
          </a:p>
          <a:p>
            <a:r>
              <a:rPr lang="en-GB" dirty="0"/>
              <a:t>Computation oracles </a:t>
            </a:r>
          </a:p>
          <a:p>
            <a:r>
              <a:rPr lang="en-GB" dirty="0"/>
              <a:t>Aggregation-based oracles </a:t>
            </a:r>
          </a:p>
          <a:p>
            <a:r>
              <a:rPr lang="en-GB" dirty="0"/>
              <a:t>Crowd wisdom-driven oracles </a:t>
            </a:r>
          </a:p>
          <a:p>
            <a:r>
              <a:rPr lang="en-GB" dirty="0"/>
              <a:t>Decentralized oracles </a:t>
            </a:r>
          </a:p>
          <a:p>
            <a:r>
              <a:rPr lang="en-GB" dirty="0"/>
              <a:t>Smart oracles </a:t>
            </a:r>
          </a:p>
          <a:p>
            <a:r>
              <a:rPr lang="en-GB" dirty="0"/>
              <a:t>Outbound oracles </a:t>
            </a:r>
          </a:p>
          <a:p>
            <a:endParaRPr lang="en-US" dirty="0"/>
          </a:p>
        </p:txBody>
      </p:sp>
      <p:sp>
        <p:nvSpPr>
          <p:cNvPr id="4" name="Slide Number Placeholder 3">
            <a:extLst>
              <a:ext uri="{FF2B5EF4-FFF2-40B4-BE49-F238E27FC236}">
                <a16:creationId xmlns:a16="http://schemas.microsoft.com/office/drawing/2014/main" xmlns="" id="{DBA9B427-B9FA-514B-BC00-EA4CA466C019}"/>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Tree>
    <p:extLst>
      <p:ext uri="{BB962C8B-B14F-4D97-AF65-F5344CB8AC3E}">
        <p14:creationId xmlns:p14="http://schemas.microsoft.com/office/powerpoint/2010/main" val="4017859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11677-702A-724F-AB4C-D66D09139763}"/>
              </a:ext>
            </a:extLst>
          </p:cNvPr>
          <p:cNvSpPr>
            <a:spLocks noGrp="1"/>
          </p:cNvSpPr>
          <p:nvPr>
            <p:ph type="title"/>
          </p:nvPr>
        </p:nvSpPr>
        <p:spPr/>
        <p:txBody>
          <a:bodyPr/>
          <a:lstStyle/>
          <a:p>
            <a:r>
              <a:rPr lang="en-US" dirty="0"/>
              <a:t>The DAO</a:t>
            </a:r>
          </a:p>
        </p:txBody>
      </p:sp>
      <p:sp>
        <p:nvSpPr>
          <p:cNvPr id="3" name="Content Placeholder 2">
            <a:extLst>
              <a:ext uri="{FF2B5EF4-FFF2-40B4-BE49-F238E27FC236}">
                <a16:creationId xmlns:a16="http://schemas.microsoft.com/office/drawing/2014/main" xmlns="" id="{37047742-DC66-7146-8669-7E470A261625}"/>
              </a:ext>
            </a:extLst>
          </p:cNvPr>
          <p:cNvSpPr>
            <a:spLocks noGrp="1"/>
          </p:cNvSpPr>
          <p:nvPr>
            <p:ph idx="1"/>
          </p:nvPr>
        </p:nvSpPr>
        <p:spPr/>
        <p:txBody>
          <a:bodyPr/>
          <a:lstStyle/>
          <a:p>
            <a:pPr marL="0" indent="0">
              <a:buNone/>
            </a:pPr>
            <a:r>
              <a:rPr lang="en-GB" dirty="0"/>
              <a:t>The Decentralized Autonomous Organization (DAO), started in April 2016, was a smart contract written to provide a platform for investment. Due to a </a:t>
            </a:r>
            <a:r>
              <a:rPr lang="en-GB" dirty="0" smtClean="0"/>
              <a:t>bug in the code, an equivalent </a:t>
            </a:r>
            <a:r>
              <a:rPr lang="en-GB" dirty="0"/>
              <a:t>of approximately 3.6 million ether (roughly 50 million US dollars) was siphoned out of the DAO into another account. </a:t>
            </a:r>
            <a:endParaRPr lang="en-US" dirty="0" smtClean="0"/>
          </a:p>
          <a:p>
            <a:r>
              <a:rPr lang="en-US" dirty="0" smtClean="0"/>
              <a:t>Originally a platform </a:t>
            </a:r>
            <a:r>
              <a:rPr lang="en-US" dirty="0"/>
              <a:t>for investment</a:t>
            </a:r>
          </a:p>
          <a:p>
            <a:r>
              <a:rPr lang="en-US" dirty="0" smtClean="0"/>
              <a:t>Contained a reentrancy </a:t>
            </a:r>
            <a:r>
              <a:rPr lang="en-US" dirty="0"/>
              <a:t>bug</a:t>
            </a:r>
          </a:p>
          <a:p>
            <a:r>
              <a:rPr lang="en-US" dirty="0" smtClean="0"/>
              <a:t>Resulted in an </a:t>
            </a:r>
            <a:r>
              <a:rPr lang="en-US" dirty="0" err="1" smtClean="0"/>
              <a:t>Ethereum</a:t>
            </a:r>
            <a:r>
              <a:rPr lang="en-US" dirty="0" smtClean="0"/>
              <a:t> hard </a:t>
            </a:r>
            <a:r>
              <a:rPr lang="en-US" dirty="0"/>
              <a:t>fork</a:t>
            </a:r>
          </a:p>
          <a:p>
            <a:r>
              <a:rPr lang="en-US" dirty="0" smtClean="0"/>
              <a:t>Raised questions regarding </a:t>
            </a:r>
            <a:r>
              <a:rPr lang="en-US" dirty="0"/>
              <a:t>t</a:t>
            </a:r>
            <a:r>
              <a:rPr lang="en-US" dirty="0" smtClean="0"/>
              <a:t>he</a:t>
            </a:r>
            <a:r>
              <a:rPr lang="en-US" i="1" dirty="0" smtClean="0"/>
              <a:t> </a:t>
            </a:r>
            <a:r>
              <a:rPr lang="en-US" i="1" dirty="0" err="1" smtClean="0"/>
              <a:t>the</a:t>
            </a:r>
            <a:r>
              <a:rPr lang="en-US" i="1" dirty="0" smtClean="0"/>
              <a:t> code </a:t>
            </a:r>
            <a:r>
              <a:rPr lang="en-US" i="1" dirty="0"/>
              <a:t>is </a:t>
            </a:r>
            <a:r>
              <a:rPr lang="en-US" i="1" dirty="0" smtClean="0"/>
              <a:t>law </a:t>
            </a:r>
            <a:r>
              <a:rPr lang="en-US" dirty="0" smtClean="0"/>
              <a:t>theory</a:t>
            </a: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xmlns="" id="{8F8D0794-4FFE-6D4D-AE56-6254A1EA1DE9}"/>
              </a:ext>
            </a:extLst>
          </p:cNvPr>
          <p:cNvSpPr>
            <a:spLocks noGrp="1"/>
          </p:cNvSpPr>
          <p:nvPr>
            <p:ph type="sldNum" sz="quarter" idx="4"/>
          </p:nvPr>
        </p:nvSpPr>
        <p:spPr/>
        <p:txBody>
          <a:bodyPr/>
          <a:lstStyle/>
          <a:p>
            <a:fld id="{2D5587A6-0F28-234D-9116-41BE2E1A2AC2}" type="slidenum">
              <a:rPr lang="en-US" smtClean="0"/>
              <a:pPr/>
              <a:t>13</a:t>
            </a:fld>
            <a:endParaRPr lang="en-US" dirty="0"/>
          </a:p>
        </p:txBody>
      </p:sp>
    </p:spTree>
    <p:extLst>
      <p:ext uri="{BB962C8B-B14F-4D97-AF65-F5344CB8AC3E}">
        <p14:creationId xmlns:p14="http://schemas.microsoft.com/office/powerpoint/2010/main" val="1558937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9F0F3F9-FE41-B249-B590-F5DE1D284BC0}"/>
              </a:ext>
            </a:extLst>
          </p:cNvPr>
          <p:cNvSpPr>
            <a:spLocks noGrp="1"/>
          </p:cNvSpPr>
          <p:nvPr>
            <p:ph type="sldNum" sz="quarter" idx="4"/>
          </p:nvPr>
        </p:nvSpPr>
        <p:spPr/>
        <p:txBody>
          <a:bodyPr/>
          <a:lstStyle/>
          <a:p>
            <a:fld id="{2D5587A6-0F28-234D-9116-41BE2E1A2AC2}" type="slidenum">
              <a:rPr lang="en-US" smtClean="0"/>
              <a:pPr/>
              <a:t>14</a:t>
            </a:fld>
            <a:endParaRPr lang="en-US" dirty="0"/>
          </a:p>
        </p:txBody>
      </p:sp>
      <p:sp>
        <p:nvSpPr>
          <p:cNvPr id="5" name="Title 1">
            <a:extLst>
              <a:ext uri="{FF2B5EF4-FFF2-40B4-BE49-F238E27FC236}">
                <a16:creationId xmlns:a16="http://schemas.microsoft.com/office/drawing/2014/main" xmlns="" id="{00148D4D-1639-7245-9598-A17E3F867B1C}"/>
              </a:ext>
            </a:extLst>
          </p:cNvPr>
          <p:cNvSpPr>
            <a:spLocks noGrp="1"/>
          </p:cNvSpPr>
          <p:nvPr>
            <p:ph type="title"/>
          </p:nvPr>
        </p:nvSpPr>
        <p:spPr>
          <a:xfrm>
            <a:off x="512283" y="247432"/>
            <a:ext cx="10515600" cy="1325563"/>
          </a:xfrm>
        </p:spPr>
        <p:txBody>
          <a:bodyPr>
            <a:normAutofit/>
          </a:bodyPr>
          <a:lstStyle/>
          <a:p>
            <a:r>
              <a:rPr lang="en-US" sz="3500" dirty="0"/>
              <a:t>Exercise</a:t>
            </a:r>
          </a:p>
        </p:txBody>
      </p:sp>
      <p:sp>
        <p:nvSpPr>
          <p:cNvPr id="6" name="Content Placeholder 2">
            <a:extLst>
              <a:ext uri="{FF2B5EF4-FFF2-40B4-BE49-F238E27FC236}">
                <a16:creationId xmlns:a16="http://schemas.microsoft.com/office/drawing/2014/main" xmlns="" id="{0546FBBD-A2DD-3A46-80F9-52DFE1F8C013}"/>
              </a:ext>
            </a:extLst>
          </p:cNvPr>
          <p:cNvSpPr>
            <a:spLocks noGrp="1"/>
          </p:cNvSpPr>
          <p:nvPr>
            <p:ph idx="1"/>
          </p:nvPr>
        </p:nvSpPr>
        <p:spPr>
          <a:xfrm>
            <a:off x="503230" y="1707932"/>
            <a:ext cx="10515600" cy="4351338"/>
          </a:xfrm>
        </p:spPr>
        <p:txBody>
          <a:bodyPr>
            <a:normAutofit/>
          </a:bodyPr>
          <a:lstStyle/>
          <a:p>
            <a:pPr>
              <a:lnSpc>
                <a:spcPct val="150000"/>
              </a:lnSpc>
            </a:pPr>
            <a:r>
              <a:rPr lang="en-US" sz="2000" dirty="0"/>
              <a:t>Analyze line 666 of the DAO and find reasons that why reentrancy was </a:t>
            </a:r>
            <a:r>
              <a:rPr lang="en-US" dirty="0"/>
              <a:t>possible—use </a:t>
            </a:r>
            <a:r>
              <a:rPr lang="en-US" sz="2000" dirty="0"/>
              <a:t>internet search and other sources of information as required</a:t>
            </a:r>
          </a:p>
        </p:txBody>
      </p:sp>
    </p:spTree>
    <p:extLst>
      <p:ext uri="{BB962C8B-B14F-4D97-AF65-F5344CB8AC3E}">
        <p14:creationId xmlns:p14="http://schemas.microsoft.com/office/powerpoint/2010/main" val="2955183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EF73F6D-8DD7-F747-817A-243AE2268305}"/>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
        <p:nvSpPr>
          <p:cNvPr id="5" name="Title 1">
            <a:extLst>
              <a:ext uri="{FF2B5EF4-FFF2-40B4-BE49-F238E27FC236}">
                <a16:creationId xmlns:a16="http://schemas.microsoft.com/office/drawing/2014/main" xmlns="" id="{322AFF26-8A90-A946-8313-ABB5E63BDC24}"/>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1C8A5FB4-B577-0C41-9C55-7AFE76966CD4}"/>
              </a:ext>
            </a:extLst>
          </p:cNvPr>
          <p:cNvSpPr>
            <a:spLocks noGrp="1"/>
          </p:cNvSpPr>
          <p:nvPr>
            <p:ph idx="1"/>
          </p:nvPr>
        </p:nvSpPr>
        <p:spPr>
          <a:xfrm>
            <a:off x="519702" y="1628800"/>
            <a:ext cx="10515600" cy="4680520"/>
          </a:xfrm>
        </p:spPr>
        <p:txBody>
          <a:bodyPr>
            <a:normAutofit/>
          </a:bodyPr>
          <a:lstStyle/>
          <a:p>
            <a:pPr marL="0" lvl="0" indent="0">
              <a:lnSpc>
                <a:spcPct val="150000"/>
              </a:lnSpc>
              <a:buNone/>
            </a:pPr>
            <a:r>
              <a:rPr lang="en-US" sz="2000" dirty="0"/>
              <a:t>In this presentation, we considered a number of concepts related to smart contracts, including:</a:t>
            </a:r>
          </a:p>
          <a:p>
            <a:pPr lvl="0">
              <a:lnSpc>
                <a:spcPct val="150000"/>
              </a:lnSpc>
            </a:pPr>
            <a:r>
              <a:rPr lang="en-US" sz="2000" dirty="0"/>
              <a:t>History</a:t>
            </a:r>
          </a:p>
          <a:p>
            <a:pPr lvl="0">
              <a:lnSpc>
                <a:spcPct val="150000"/>
              </a:lnSpc>
            </a:pPr>
            <a:r>
              <a:rPr lang="en-US" sz="2000" dirty="0"/>
              <a:t>Ricardian contracts</a:t>
            </a:r>
          </a:p>
          <a:p>
            <a:pPr lvl="0">
              <a:lnSpc>
                <a:spcPct val="150000"/>
              </a:lnSpc>
            </a:pPr>
            <a:r>
              <a:rPr lang="en-US" dirty="0"/>
              <a:t>Templates</a:t>
            </a:r>
          </a:p>
          <a:p>
            <a:pPr lvl="0">
              <a:lnSpc>
                <a:spcPct val="150000"/>
              </a:lnSpc>
            </a:pPr>
            <a:r>
              <a:rPr lang="en-US" sz="2000" dirty="0"/>
              <a:t>Oracles</a:t>
            </a:r>
          </a:p>
          <a:p>
            <a:pPr lvl="0">
              <a:lnSpc>
                <a:spcPct val="150000"/>
              </a:lnSpc>
            </a:pPr>
            <a:r>
              <a:rPr lang="en-US" dirty="0"/>
              <a:t>The DAO</a:t>
            </a:r>
          </a:p>
          <a:p>
            <a:pPr lvl="0">
              <a:lnSpc>
                <a:spcPct val="150000"/>
              </a:lnSpc>
            </a:pPr>
            <a:r>
              <a:rPr lang="en-US" dirty="0" smtClean="0"/>
              <a:t>An exercise </a:t>
            </a:r>
            <a:r>
              <a:rPr lang="en-US" dirty="0"/>
              <a:t>to understand the DAO reentrancy bug</a:t>
            </a:r>
          </a:p>
        </p:txBody>
      </p:sp>
    </p:spTree>
    <p:extLst>
      <p:ext uri="{BB962C8B-B14F-4D97-AF65-F5344CB8AC3E}">
        <p14:creationId xmlns:p14="http://schemas.microsoft.com/office/powerpoint/2010/main" val="1404182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lstStyle/>
          <a:p>
            <a:pPr lvl="0">
              <a:lnSpc>
                <a:spcPct val="150000"/>
              </a:lnSpc>
            </a:pPr>
            <a:r>
              <a:rPr lang="en-US" dirty="0"/>
              <a:t>Ideas</a:t>
            </a:r>
          </a:p>
          <a:p>
            <a:pPr lvl="0">
              <a:lnSpc>
                <a:spcPct val="150000"/>
              </a:lnSpc>
            </a:pPr>
            <a:r>
              <a:rPr lang="en-US" dirty="0"/>
              <a:t>History</a:t>
            </a:r>
          </a:p>
          <a:p>
            <a:pPr lvl="0">
              <a:lnSpc>
                <a:spcPct val="150000"/>
              </a:lnSpc>
            </a:pPr>
            <a:r>
              <a:rPr lang="en-US" dirty="0"/>
              <a:t>Ricardian contracts</a:t>
            </a:r>
          </a:p>
          <a:p>
            <a:pPr lvl="0">
              <a:lnSpc>
                <a:spcPct val="150000"/>
              </a:lnSpc>
            </a:pPr>
            <a:r>
              <a:rPr lang="en-US" dirty="0"/>
              <a:t>Templates</a:t>
            </a:r>
          </a:p>
          <a:p>
            <a:pPr lvl="0">
              <a:lnSpc>
                <a:spcPct val="150000"/>
              </a:lnSpc>
            </a:pPr>
            <a:r>
              <a:rPr lang="en-US" dirty="0"/>
              <a:t>Oracles</a:t>
            </a:r>
          </a:p>
          <a:p>
            <a:pPr lvl="0">
              <a:lnSpc>
                <a:spcPct val="150000"/>
              </a:lnSpc>
            </a:pPr>
            <a:r>
              <a:rPr lang="en-US" dirty="0"/>
              <a:t>Types of </a:t>
            </a:r>
            <a:r>
              <a:rPr lang="en-US" dirty="0" smtClean="0"/>
              <a:t>oracles</a:t>
            </a:r>
            <a:endParaRPr lang="en-US" dirty="0"/>
          </a:p>
          <a:p>
            <a:pPr lvl="0">
              <a:lnSpc>
                <a:spcPct val="150000"/>
              </a:lnSpc>
            </a:pPr>
            <a:r>
              <a:rPr lang="en-US" dirty="0"/>
              <a:t>The DAO</a:t>
            </a:r>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2106EA-4B2A-7E41-B5DB-A9438F6C4B83}"/>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xmlns="" id="{85EB687D-183B-FE42-A59D-EC5F4B70E691}"/>
              </a:ext>
            </a:extLst>
          </p:cNvPr>
          <p:cNvSpPr>
            <a:spLocks noGrp="1"/>
          </p:cNvSpPr>
          <p:nvPr>
            <p:ph idx="1"/>
          </p:nvPr>
        </p:nvSpPr>
        <p:spPr/>
        <p:txBody>
          <a:bodyPr/>
          <a:lstStyle/>
          <a:p>
            <a:pPr marL="0" indent="0">
              <a:buNone/>
            </a:pPr>
            <a:endParaRPr lang="en-GB" dirty="0"/>
          </a:p>
          <a:p>
            <a:pPr marL="0" indent="0">
              <a:buNone/>
            </a:pPr>
            <a:r>
              <a:rPr lang="en-GB" dirty="0"/>
              <a:t> </a:t>
            </a:r>
            <a:r>
              <a:rPr lang="en-GB" i="1" dirty="0"/>
              <a:t>"A smart contract is an electronic transaction protocol that executes the terms of a contract. The general objectives are to satisfy common contractual conditions (such as payment terms, liens, confidentiality, and even enforcement), minimize exceptions both malicious and accidental, and minimize the need for trusted intermediaries. Related economic goals include lowering fraud loss, arbitrations and enforcement costs, and other transaction costs."</a:t>
            </a:r>
            <a:endParaRPr lang="en-GB" dirty="0"/>
          </a:p>
          <a:p>
            <a:pPr marL="0" indent="0" algn="r">
              <a:buNone/>
            </a:pPr>
            <a:endParaRPr lang="en-US" dirty="0"/>
          </a:p>
          <a:p>
            <a:pPr marL="0" indent="0" algn="r">
              <a:buNone/>
            </a:pPr>
            <a:r>
              <a:rPr lang="en-US" dirty="0"/>
              <a:t>Nick Szabo</a:t>
            </a:r>
          </a:p>
        </p:txBody>
      </p:sp>
      <p:sp>
        <p:nvSpPr>
          <p:cNvPr id="4" name="Slide Number Placeholder 3">
            <a:extLst>
              <a:ext uri="{FF2B5EF4-FFF2-40B4-BE49-F238E27FC236}">
                <a16:creationId xmlns:a16="http://schemas.microsoft.com/office/drawing/2014/main" xmlns="" id="{A929CC06-6A4A-9C40-A43B-EF77D4278E32}"/>
              </a:ext>
            </a:extLst>
          </p:cNvPr>
          <p:cNvSpPr>
            <a:spLocks noGrp="1"/>
          </p:cNvSpPr>
          <p:nvPr>
            <p:ph type="sldNum" sz="quarter" idx="4"/>
          </p:nvPr>
        </p:nvSpPr>
        <p:spPr/>
        <p:txBody>
          <a:bodyPr/>
          <a:lstStyle/>
          <a:p>
            <a:fld id="{2D5587A6-0F28-234D-9116-41BE2E1A2AC2}" type="slidenum">
              <a:rPr lang="en-US" smtClean="0"/>
              <a:pPr/>
              <a:t>3</a:t>
            </a:fld>
            <a:endParaRPr lang="en-US" dirty="0"/>
          </a:p>
        </p:txBody>
      </p:sp>
    </p:spTree>
    <p:extLst>
      <p:ext uri="{BB962C8B-B14F-4D97-AF65-F5344CB8AC3E}">
        <p14:creationId xmlns:p14="http://schemas.microsoft.com/office/powerpoint/2010/main" val="888751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9484EC-A854-D240-82A0-9BF086A04164}"/>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xmlns="" id="{92872B0E-4708-2043-80AA-1D38B016FE45}"/>
              </a:ext>
            </a:extLst>
          </p:cNvPr>
          <p:cNvSpPr>
            <a:spLocks noGrp="1"/>
          </p:cNvSpPr>
          <p:nvPr>
            <p:ph idx="1"/>
          </p:nvPr>
        </p:nvSpPr>
        <p:spPr/>
        <p:txBody>
          <a:bodyPr>
            <a:normAutofit/>
          </a:bodyPr>
          <a:lstStyle/>
          <a:p>
            <a:pPr marL="0" indent="0">
              <a:buNone/>
            </a:pPr>
            <a:r>
              <a:rPr lang="en-GB" dirty="0"/>
              <a:t>A smart contract is a secure and unstoppable computer program representing an agreement that is automatically executable and enforceable.</a:t>
            </a:r>
            <a:r>
              <a:rPr lang="en-GB" i="1" dirty="0"/>
              <a:t> </a:t>
            </a:r>
            <a:endParaRPr lang="en-GB" dirty="0"/>
          </a:p>
          <a:p>
            <a:r>
              <a:rPr lang="en-GB" dirty="0" smtClean="0"/>
              <a:t>Secure</a:t>
            </a:r>
            <a:endParaRPr lang="en-GB" dirty="0"/>
          </a:p>
          <a:p>
            <a:r>
              <a:rPr lang="en-GB" dirty="0"/>
              <a:t>Deterministic</a:t>
            </a:r>
          </a:p>
          <a:p>
            <a:r>
              <a:rPr lang="en-GB" dirty="0"/>
              <a:t>Semantically sound</a:t>
            </a:r>
          </a:p>
          <a:p>
            <a:r>
              <a:rPr lang="en-GB" dirty="0" smtClean="0"/>
              <a:t>Unstoppable. </a:t>
            </a:r>
            <a:r>
              <a:rPr lang="en-GB" dirty="0"/>
              <a:t>O</a:t>
            </a:r>
            <a:r>
              <a:rPr lang="en-GB" dirty="0" smtClean="0"/>
              <a:t>nce executed, </a:t>
            </a:r>
            <a:r>
              <a:rPr lang="en-GB" dirty="0"/>
              <a:t>the smart contract cannot be halted and once deployed it </a:t>
            </a:r>
            <a:r>
              <a:rPr lang="en-GB" dirty="0" smtClean="0"/>
              <a:t>usually cannot be </a:t>
            </a:r>
            <a:r>
              <a:rPr lang="en-GB" dirty="0"/>
              <a:t>changed.</a:t>
            </a:r>
            <a:endParaRPr lang="en-US" dirty="0"/>
          </a:p>
        </p:txBody>
      </p:sp>
      <p:sp>
        <p:nvSpPr>
          <p:cNvPr id="4" name="Slide Number Placeholder 3">
            <a:extLst>
              <a:ext uri="{FF2B5EF4-FFF2-40B4-BE49-F238E27FC236}">
                <a16:creationId xmlns:a16="http://schemas.microsoft.com/office/drawing/2014/main" xmlns="" id="{BABCB3E1-F458-A340-81FF-B02DC5930A0A}"/>
              </a:ext>
            </a:extLst>
          </p:cNvPr>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2462417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7B5340-BBA3-0B41-B0B7-52BE295638DA}"/>
              </a:ext>
            </a:extLst>
          </p:cNvPr>
          <p:cNvSpPr>
            <a:spLocks noGrp="1"/>
          </p:cNvSpPr>
          <p:nvPr>
            <p:ph type="title"/>
          </p:nvPr>
        </p:nvSpPr>
        <p:spPr/>
        <p:txBody>
          <a:bodyPr/>
          <a:lstStyle/>
          <a:p>
            <a:r>
              <a:rPr lang="en-US" dirty="0"/>
              <a:t>Ricardian contracts</a:t>
            </a:r>
          </a:p>
        </p:txBody>
      </p:sp>
      <p:sp>
        <p:nvSpPr>
          <p:cNvPr id="3" name="Content Placeholder 2">
            <a:extLst>
              <a:ext uri="{FF2B5EF4-FFF2-40B4-BE49-F238E27FC236}">
                <a16:creationId xmlns:a16="http://schemas.microsoft.com/office/drawing/2014/main" xmlns="" id="{D6DE321D-180B-3D44-B084-474542EE35E7}"/>
              </a:ext>
            </a:extLst>
          </p:cNvPr>
          <p:cNvSpPr>
            <a:spLocks noGrp="1"/>
          </p:cNvSpPr>
          <p:nvPr>
            <p:ph idx="1"/>
          </p:nvPr>
        </p:nvSpPr>
        <p:spPr/>
        <p:txBody>
          <a:bodyPr>
            <a:normAutofit/>
          </a:bodyPr>
          <a:lstStyle/>
          <a:p>
            <a:pPr marL="0" indent="0">
              <a:buNone/>
            </a:pPr>
            <a:r>
              <a:rPr lang="en-GB" dirty="0" smtClean="0"/>
              <a:t>Ricardian </a:t>
            </a:r>
            <a:r>
              <a:rPr lang="en-GB" dirty="0" smtClean="0"/>
              <a:t>contracts were i</a:t>
            </a:r>
            <a:r>
              <a:rPr lang="en-GB" dirty="0" smtClean="0"/>
              <a:t>ntroduced </a:t>
            </a:r>
            <a:r>
              <a:rPr lang="en-GB" dirty="0"/>
              <a:t>in </a:t>
            </a:r>
            <a:r>
              <a:rPr lang="en-GB" i="1" dirty="0" smtClean="0"/>
              <a:t>Financial </a:t>
            </a:r>
            <a:r>
              <a:rPr lang="en-GB" i="1" dirty="0"/>
              <a:t>Cryptography in 7 </a:t>
            </a:r>
            <a:r>
              <a:rPr lang="en-GB" i="1" dirty="0" smtClean="0"/>
              <a:t>Layers</a:t>
            </a:r>
            <a:r>
              <a:rPr lang="en-GB" dirty="0" smtClean="0"/>
              <a:t>, </a:t>
            </a:r>
            <a:r>
              <a:rPr lang="en-GB" dirty="0"/>
              <a:t>by Ian </a:t>
            </a:r>
            <a:r>
              <a:rPr lang="en-GB" dirty="0" err="1" smtClean="0"/>
              <a:t>Grigg</a:t>
            </a:r>
            <a:r>
              <a:rPr lang="en-GB" dirty="0" smtClean="0"/>
              <a:t>, </a:t>
            </a:r>
            <a:r>
              <a:rPr lang="en-GB" dirty="0"/>
              <a:t>in the late 1990s.</a:t>
            </a:r>
          </a:p>
          <a:p>
            <a:r>
              <a:rPr lang="en-GB" dirty="0"/>
              <a:t>It is a contract offered by an issuer to holders </a:t>
            </a:r>
          </a:p>
          <a:p>
            <a:r>
              <a:rPr lang="en-GB" dirty="0"/>
              <a:t>It is a valuable right held by holders and managed by the issuer </a:t>
            </a:r>
          </a:p>
          <a:p>
            <a:r>
              <a:rPr lang="en-GB" dirty="0"/>
              <a:t>It can be easily read by people (like a contract on paper) </a:t>
            </a:r>
          </a:p>
          <a:p>
            <a:r>
              <a:rPr lang="en-GB" dirty="0"/>
              <a:t>It can be read by programs (</a:t>
            </a:r>
            <a:r>
              <a:rPr lang="en-GB" dirty="0" err="1"/>
              <a:t>parsable</a:t>
            </a:r>
            <a:r>
              <a:rPr lang="en-GB" dirty="0"/>
              <a:t>, like a database) </a:t>
            </a:r>
          </a:p>
          <a:p>
            <a:r>
              <a:rPr lang="en-GB" dirty="0"/>
              <a:t>It is digitally signed </a:t>
            </a:r>
          </a:p>
          <a:p>
            <a:r>
              <a:rPr lang="en-GB" dirty="0"/>
              <a:t>It carries the keys and server information </a:t>
            </a:r>
          </a:p>
          <a:p>
            <a:r>
              <a:rPr lang="en-GB" dirty="0"/>
              <a:t>It is allied with a unique and secure identifier </a:t>
            </a:r>
          </a:p>
          <a:p>
            <a:endParaRPr lang="en-US" dirty="0"/>
          </a:p>
        </p:txBody>
      </p:sp>
      <p:sp>
        <p:nvSpPr>
          <p:cNvPr id="4" name="Slide Number Placeholder 3">
            <a:extLst>
              <a:ext uri="{FF2B5EF4-FFF2-40B4-BE49-F238E27FC236}">
                <a16:creationId xmlns:a16="http://schemas.microsoft.com/office/drawing/2014/main" xmlns="" id="{67EE226B-FE70-3947-980E-B1345C1EC1BE}"/>
              </a:ext>
            </a:extLst>
          </p:cNvPr>
          <p:cNvSpPr>
            <a:spLocks noGrp="1"/>
          </p:cNvSpPr>
          <p:nvPr>
            <p:ph type="sldNum" sz="quarter" idx="4"/>
          </p:nvPr>
        </p:nvSpPr>
        <p:spPr/>
        <p:txBody>
          <a:bodyPr/>
          <a:lstStyle/>
          <a:p>
            <a:fld id="{2D5587A6-0F28-234D-9116-41BE2E1A2AC2}" type="slidenum">
              <a:rPr lang="en-US" smtClean="0"/>
              <a:pPr/>
              <a:t>5</a:t>
            </a:fld>
            <a:endParaRPr lang="en-US" dirty="0"/>
          </a:p>
        </p:txBody>
      </p:sp>
    </p:spTree>
    <p:extLst>
      <p:ext uri="{BB962C8B-B14F-4D97-AF65-F5344CB8AC3E}">
        <p14:creationId xmlns:p14="http://schemas.microsoft.com/office/powerpoint/2010/main" val="694960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39AFAF-616D-3D4E-99A9-5274F7334D60}"/>
              </a:ext>
            </a:extLst>
          </p:cNvPr>
          <p:cNvSpPr>
            <a:spLocks noGrp="1"/>
          </p:cNvSpPr>
          <p:nvPr>
            <p:ph type="title"/>
          </p:nvPr>
        </p:nvSpPr>
        <p:spPr/>
        <p:txBody>
          <a:bodyPr/>
          <a:lstStyle/>
          <a:p>
            <a:r>
              <a:rPr lang="en-US" dirty="0"/>
              <a:t>Ricardian contract model</a:t>
            </a:r>
          </a:p>
        </p:txBody>
      </p:sp>
      <p:pic>
        <p:nvPicPr>
          <p:cNvPr id="5" name="Content Placeholder 4">
            <a:extLst>
              <a:ext uri="{FF2B5EF4-FFF2-40B4-BE49-F238E27FC236}">
                <a16:creationId xmlns:a16="http://schemas.microsoft.com/office/drawing/2014/main" xmlns="" id="{99654A50-61DC-6449-94FF-DABADB15D005}"/>
              </a:ext>
            </a:extLst>
          </p:cNvPr>
          <p:cNvPicPr>
            <a:picLocks noGrp="1" noChangeAspect="1"/>
          </p:cNvPicPr>
          <p:nvPr>
            <p:ph idx="1"/>
          </p:nvPr>
        </p:nvPicPr>
        <p:blipFill>
          <a:blip r:embed="rId2"/>
          <a:stretch>
            <a:fillRect/>
          </a:stretch>
        </p:blipFill>
        <p:spPr>
          <a:xfrm>
            <a:off x="5111768" y="1484784"/>
            <a:ext cx="6602914" cy="4896543"/>
          </a:xfrm>
          <a:prstGeom prst="rect">
            <a:avLst/>
          </a:prstGeom>
        </p:spPr>
      </p:pic>
      <p:sp>
        <p:nvSpPr>
          <p:cNvPr id="4" name="Slide Number Placeholder 3">
            <a:extLst>
              <a:ext uri="{FF2B5EF4-FFF2-40B4-BE49-F238E27FC236}">
                <a16:creationId xmlns:a16="http://schemas.microsoft.com/office/drawing/2014/main" xmlns="" id="{A0889EF0-7F53-6A48-8497-E649404FC054}"/>
              </a:ext>
            </a:extLst>
          </p:cNvPr>
          <p:cNvSpPr>
            <a:spLocks noGrp="1"/>
          </p:cNvSpPr>
          <p:nvPr>
            <p:ph type="sldNum" sz="quarter" idx="4"/>
          </p:nvPr>
        </p:nvSpPr>
        <p:spPr/>
        <p:txBody>
          <a:bodyPr/>
          <a:lstStyle/>
          <a:p>
            <a:fld id="{2D5587A6-0F28-234D-9116-41BE2E1A2AC2}" type="slidenum">
              <a:rPr lang="en-US" smtClean="0"/>
              <a:pPr/>
              <a:t>6</a:t>
            </a:fld>
            <a:endParaRPr lang="en-US" dirty="0"/>
          </a:p>
        </p:txBody>
      </p:sp>
      <p:sp>
        <p:nvSpPr>
          <p:cNvPr id="3" name="TextBox 2">
            <a:extLst>
              <a:ext uri="{FF2B5EF4-FFF2-40B4-BE49-F238E27FC236}">
                <a16:creationId xmlns:a16="http://schemas.microsoft.com/office/drawing/2014/main" xmlns="" id="{9BF446D9-6F00-0D4A-85F5-6C3AAA33C006}"/>
              </a:ext>
            </a:extLst>
          </p:cNvPr>
          <p:cNvSpPr txBox="1"/>
          <p:nvPr/>
        </p:nvSpPr>
        <p:spPr>
          <a:xfrm>
            <a:off x="648000" y="1484784"/>
            <a:ext cx="4295872" cy="306750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Ricardian contracts can record a document as a legal </a:t>
            </a:r>
            <a:r>
              <a:rPr lang="en-US" sz="2000" dirty="0" smtClean="0">
                <a:latin typeface="Arial" panose="020B0604020202020204" pitchFamily="34" charset="0"/>
                <a:cs typeface="Arial" panose="020B0604020202020204" pitchFamily="34" charset="0"/>
              </a:rPr>
              <a:t>contract, </a:t>
            </a:r>
            <a:r>
              <a:rPr lang="en-US" sz="2000" dirty="0">
                <a:latin typeface="Arial" panose="020B0604020202020204" pitchFamily="34" charset="0"/>
                <a:cs typeface="Arial" panose="020B0604020202020204" pitchFamily="34" charset="0"/>
              </a:rPr>
              <a:t>and securely </a:t>
            </a:r>
            <a:r>
              <a:rPr lang="en-US" sz="2000" dirty="0" smtClean="0">
                <a:latin typeface="Arial" panose="020B0604020202020204" pitchFamily="34" charset="0"/>
                <a:cs typeface="Arial" panose="020B0604020202020204" pitchFamily="34" charset="0"/>
              </a:rPr>
              <a:t>link </a:t>
            </a:r>
            <a:r>
              <a:rPr lang="en-US" sz="2000" dirty="0">
                <a:latin typeface="Arial" panose="020B0604020202020204" pitchFamily="34" charset="0"/>
                <a:cs typeface="Arial" panose="020B0604020202020204" pitchFamily="34" charset="0"/>
              </a:rPr>
              <a:t>it with other IT </a:t>
            </a:r>
            <a:r>
              <a:rPr lang="en-US" sz="2000" dirty="0" smtClean="0">
                <a:latin typeface="Arial" panose="020B0604020202020204" pitchFamily="34" charset="0"/>
                <a:cs typeface="Arial" panose="020B0604020202020204" pitchFamily="34" charset="0"/>
              </a:rPr>
              <a:t>systems.</a:t>
            </a:r>
            <a:endParaRPr lang="en-US" sz="2000" dirty="0">
              <a:latin typeface="Arial" panose="020B0604020202020204" pitchFamily="34" charset="0"/>
              <a:cs typeface="Arial" panose="020B0604020202020204" pitchFamily="34" charset="0"/>
            </a:endParaRPr>
          </a:p>
          <a:p>
            <a:pPr marL="285750" indent="-285750">
              <a:spcBef>
                <a:spcPts val="800"/>
              </a:spcBef>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They use </a:t>
            </a:r>
            <a:r>
              <a:rPr lang="en-US" sz="2000" dirty="0">
                <a:latin typeface="Arial" panose="020B0604020202020204" pitchFamily="34" charset="0"/>
                <a:cs typeface="Arial" panose="020B0604020202020204" pitchFamily="34" charset="0"/>
              </a:rPr>
              <a:t>cryptographic hashes for identification</a:t>
            </a:r>
          </a:p>
          <a:p>
            <a:pPr marL="285750" indent="-285750">
              <a:spcBef>
                <a:spcPts val="800"/>
              </a:spcBef>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They include human-readable </a:t>
            </a:r>
            <a:r>
              <a:rPr lang="en-US" sz="2000" dirty="0">
                <a:latin typeface="Arial" panose="020B0604020202020204" pitchFamily="34" charset="0"/>
                <a:cs typeface="Arial" panose="020B0604020202020204" pitchFamily="34" charset="0"/>
              </a:rPr>
              <a:t>legal </a:t>
            </a:r>
            <a:r>
              <a:rPr lang="en-US" sz="2000" dirty="0" smtClean="0">
                <a:latin typeface="Arial" panose="020B0604020202020204" pitchFamily="34" charset="0"/>
                <a:cs typeface="Arial" panose="020B0604020202020204" pitchFamily="34" charset="0"/>
              </a:rPr>
              <a:t>prose, and machine-readable code!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8407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ADEBB2-E813-B04A-BCAB-408AEF125901}"/>
              </a:ext>
            </a:extLst>
          </p:cNvPr>
          <p:cNvSpPr>
            <a:spLocks noGrp="1"/>
          </p:cNvSpPr>
          <p:nvPr>
            <p:ph type="title"/>
          </p:nvPr>
        </p:nvSpPr>
        <p:spPr/>
        <p:txBody>
          <a:bodyPr/>
          <a:lstStyle/>
          <a:p>
            <a:r>
              <a:rPr lang="en-US" dirty="0"/>
              <a:t>Smart contract templates</a:t>
            </a:r>
          </a:p>
        </p:txBody>
      </p:sp>
      <p:sp>
        <p:nvSpPr>
          <p:cNvPr id="3" name="Content Placeholder 2">
            <a:extLst>
              <a:ext uri="{FF2B5EF4-FFF2-40B4-BE49-F238E27FC236}">
                <a16:creationId xmlns:a16="http://schemas.microsoft.com/office/drawing/2014/main" xmlns="" id="{0C19F844-B2D8-4E44-96F4-7D583A539FE6}"/>
              </a:ext>
            </a:extLst>
          </p:cNvPr>
          <p:cNvSpPr>
            <a:spLocks noGrp="1"/>
          </p:cNvSpPr>
          <p:nvPr>
            <p:ph idx="1"/>
          </p:nvPr>
        </p:nvSpPr>
        <p:spPr/>
        <p:txBody>
          <a:bodyPr/>
          <a:lstStyle/>
          <a:p>
            <a:r>
              <a:rPr lang="en-GB" dirty="0"/>
              <a:t>A framework to support legal agreements for financial instruments </a:t>
            </a:r>
          </a:p>
          <a:p>
            <a:r>
              <a:rPr lang="en-GB" dirty="0" smtClean="0"/>
              <a:t>Domain-Specific </a:t>
            </a:r>
            <a:r>
              <a:rPr lang="en-GB" dirty="0"/>
              <a:t>L</a:t>
            </a:r>
            <a:r>
              <a:rPr lang="en-GB" dirty="0" smtClean="0"/>
              <a:t>anguages </a:t>
            </a:r>
            <a:r>
              <a:rPr lang="en-GB" dirty="0"/>
              <a:t>(DSLs) </a:t>
            </a:r>
          </a:p>
          <a:p>
            <a:r>
              <a:rPr lang="en-GB" dirty="0"/>
              <a:t>Common </a:t>
            </a:r>
            <a:r>
              <a:rPr lang="en-GB" dirty="0" smtClean="0"/>
              <a:t>Language </a:t>
            </a:r>
            <a:r>
              <a:rPr lang="en-GB" dirty="0"/>
              <a:t>for </a:t>
            </a:r>
            <a:r>
              <a:rPr lang="en-GB" dirty="0" smtClean="0"/>
              <a:t>Augmented </a:t>
            </a:r>
            <a:r>
              <a:rPr lang="en-GB" dirty="0"/>
              <a:t>C</a:t>
            </a:r>
            <a:r>
              <a:rPr lang="en-GB" dirty="0" smtClean="0"/>
              <a:t>ontract </a:t>
            </a:r>
            <a:r>
              <a:rPr lang="en-GB" dirty="0"/>
              <a:t>K</a:t>
            </a:r>
            <a:r>
              <a:rPr lang="en-GB" dirty="0" smtClean="0"/>
              <a:t>nowledge </a:t>
            </a:r>
            <a:r>
              <a:rPr lang="en-GB" dirty="0"/>
              <a:t>(CLACK) </a:t>
            </a:r>
          </a:p>
          <a:p>
            <a:endParaRPr lang="en-US" dirty="0"/>
          </a:p>
        </p:txBody>
      </p:sp>
      <p:sp>
        <p:nvSpPr>
          <p:cNvPr id="4" name="Slide Number Placeholder 3">
            <a:extLst>
              <a:ext uri="{FF2B5EF4-FFF2-40B4-BE49-F238E27FC236}">
                <a16:creationId xmlns:a16="http://schemas.microsoft.com/office/drawing/2014/main" xmlns="" id="{95A985FD-E8BC-574B-9CDF-46CB8416C54A}"/>
              </a:ext>
            </a:extLst>
          </p:cNvPr>
          <p:cNvSpPr>
            <a:spLocks noGrp="1"/>
          </p:cNvSpPr>
          <p:nvPr>
            <p:ph type="sldNum" sz="quarter" idx="4"/>
          </p:nvPr>
        </p:nvSpPr>
        <p:spPr/>
        <p:txBody>
          <a:bodyPr/>
          <a:lstStyle/>
          <a:p>
            <a:fld id="{2D5587A6-0F28-234D-9116-41BE2E1A2AC2}" type="slidenum">
              <a:rPr lang="en-US" smtClean="0"/>
              <a:pPr/>
              <a:t>7</a:t>
            </a:fld>
            <a:endParaRPr lang="en-US" dirty="0"/>
          </a:p>
        </p:txBody>
      </p:sp>
    </p:spTree>
    <p:extLst>
      <p:ext uri="{BB962C8B-B14F-4D97-AF65-F5344CB8AC3E}">
        <p14:creationId xmlns:p14="http://schemas.microsoft.com/office/powerpoint/2010/main" val="3424182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CF8AAC-FCFC-0045-AE20-DFAF2FBD2EF0}"/>
              </a:ext>
            </a:extLst>
          </p:cNvPr>
          <p:cNvSpPr>
            <a:spLocks noGrp="1"/>
          </p:cNvSpPr>
          <p:nvPr>
            <p:ph type="title"/>
          </p:nvPr>
        </p:nvSpPr>
        <p:spPr/>
        <p:txBody>
          <a:bodyPr/>
          <a:lstStyle/>
          <a:p>
            <a:r>
              <a:rPr lang="en-US" dirty="0"/>
              <a:t>Oracles</a:t>
            </a:r>
          </a:p>
        </p:txBody>
      </p:sp>
      <p:pic>
        <p:nvPicPr>
          <p:cNvPr id="5" name="Content Placeholder 4">
            <a:extLst>
              <a:ext uri="{FF2B5EF4-FFF2-40B4-BE49-F238E27FC236}">
                <a16:creationId xmlns:a16="http://schemas.microsoft.com/office/drawing/2014/main" xmlns="" id="{8D63424C-E213-1C4E-8B81-657081CFD6BA}"/>
              </a:ext>
            </a:extLst>
          </p:cNvPr>
          <p:cNvPicPr>
            <a:picLocks noGrp="1" noChangeAspect="1"/>
          </p:cNvPicPr>
          <p:nvPr>
            <p:ph idx="1"/>
          </p:nvPr>
        </p:nvPicPr>
        <p:blipFill>
          <a:blip r:embed="rId2"/>
          <a:stretch>
            <a:fillRect/>
          </a:stretch>
        </p:blipFill>
        <p:spPr>
          <a:xfrm>
            <a:off x="1199456" y="2708920"/>
            <a:ext cx="8640961" cy="3456384"/>
          </a:xfrm>
          <a:prstGeom prst="rect">
            <a:avLst/>
          </a:prstGeom>
        </p:spPr>
      </p:pic>
      <p:sp>
        <p:nvSpPr>
          <p:cNvPr id="4" name="Slide Number Placeholder 3">
            <a:extLst>
              <a:ext uri="{FF2B5EF4-FFF2-40B4-BE49-F238E27FC236}">
                <a16:creationId xmlns:a16="http://schemas.microsoft.com/office/drawing/2014/main" xmlns="" id="{3300A263-BE8F-754C-8460-47635A025EB9}"/>
              </a:ext>
            </a:extLst>
          </p:cNvPr>
          <p:cNvSpPr>
            <a:spLocks noGrp="1"/>
          </p:cNvSpPr>
          <p:nvPr>
            <p:ph type="sldNum" sz="quarter" idx="4"/>
          </p:nvPr>
        </p:nvSpPr>
        <p:spPr/>
        <p:txBody>
          <a:bodyPr/>
          <a:lstStyle/>
          <a:p>
            <a:fld id="{2D5587A6-0F28-234D-9116-41BE2E1A2AC2}" type="slidenum">
              <a:rPr lang="en-US" smtClean="0"/>
              <a:pPr/>
              <a:t>8</a:t>
            </a:fld>
            <a:endParaRPr lang="en-US" dirty="0"/>
          </a:p>
        </p:txBody>
      </p:sp>
      <p:sp>
        <p:nvSpPr>
          <p:cNvPr id="3" name="TextBox 2">
            <a:extLst>
              <a:ext uri="{FF2B5EF4-FFF2-40B4-BE49-F238E27FC236}">
                <a16:creationId xmlns:a16="http://schemas.microsoft.com/office/drawing/2014/main" xmlns="" id="{A7520E80-402E-3E47-BE61-959532CCFF8D}"/>
              </a:ext>
            </a:extLst>
          </p:cNvPr>
          <p:cNvSpPr txBox="1"/>
          <p:nvPr/>
        </p:nvSpPr>
        <p:spPr>
          <a:xfrm>
            <a:off x="648000" y="1224000"/>
            <a:ext cx="10920608"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Oracles act as interface between </a:t>
            </a:r>
            <a:r>
              <a:rPr lang="en-US" sz="2000" dirty="0" smtClean="0">
                <a:latin typeface="Arial" panose="020B0604020202020204" pitchFamily="34" charset="0"/>
                <a:cs typeface="Arial" panose="020B0604020202020204" pitchFamily="34" charset="0"/>
              </a:rPr>
              <a:t>the external </a:t>
            </a:r>
            <a:r>
              <a:rPr lang="en-US" sz="2000" dirty="0">
                <a:latin typeface="Arial" panose="020B0604020202020204" pitchFamily="34" charset="0"/>
                <a:cs typeface="Arial" panose="020B0604020202020204" pitchFamily="34" charset="0"/>
              </a:rPr>
              <a:t>world and </a:t>
            </a:r>
            <a:r>
              <a:rPr lang="en-US" sz="2000" dirty="0" smtClean="0">
                <a:latin typeface="Arial" panose="020B0604020202020204" pitchFamily="34" charset="0"/>
                <a:cs typeface="Arial" panose="020B0604020202020204" pitchFamily="34" charset="0"/>
              </a:rPr>
              <a:t>the </a:t>
            </a:r>
            <a:r>
              <a:rPr lang="en-US" sz="2000" dirty="0" err="1" smtClean="0">
                <a:latin typeface="Arial" panose="020B0604020202020204" pitchFamily="34" charset="0"/>
                <a:cs typeface="Arial" panose="020B0604020202020204" pitchFamily="34" charset="0"/>
              </a:rPr>
              <a:t>blockchain</a:t>
            </a:r>
            <a:r>
              <a:rPr lang="en-US" sz="2000" dirty="0" smtClean="0">
                <a:latin typeface="Arial" panose="020B0604020202020204" pitchFamily="34" charset="0"/>
                <a:cs typeface="Arial" panose="020B0604020202020204" pitchFamily="34" charset="0"/>
              </a:rPr>
              <a:t> domain.</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An oracle usually </a:t>
            </a:r>
            <a:r>
              <a:rPr lang="en-US" sz="2000" dirty="0">
                <a:latin typeface="Arial" panose="020B0604020202020204" pitchFamily="34" charset="0"/>
                <a:cs typeface="Arial" panose="020B0604020202020204" pitchFamily="34" charset="0"/>
              </a:rPr>
              <a:t>takes data from </a:t>
            </a:r>
            <a:r>
              <a:rPr lang="en-US" sz="2000" dirty="0" smtClean="0">
                <a:latin typeface="Arial" panose="020B0604020202020204" pitchFamily="34" charset="0"/>
                <a:cs typeface="Arial" panose="020B0604020202020204" pitchFamily="34" charset="0"/>
              </a:rPr>
              <a:t>the outside world, then feeds it securely </a:t>
            </a:r>
            <a:r>
              <a:rPr lang="en-US" sz="2000" dirty="0">
                <a:latin typeface="Arial" panose="020B0604020202020204" pitchFamily="34" charset="0"/>
                <a:cs typeface="Arial" panose="020B0604020202020204" pitchFamily="34" charset="0"/>
              </a:rPr>
              <a:t>to the blockchain </a:t>
            </a:r>
          </a:p>
          <a:p>
            <a:pPr marL="285750" indent="-285750">
              <a:buFont typeface="Arial" panose="020B0604020202020204" pitchFamily="34" charset="0"/>
              <a:buChar char="•"/>
            </a:pPr>
            <a:r>
              <a:rPr lang="en-US" sz="2000" dirty="0" smtClean="0">
                <a:latin typeface="Arial" panose="020B0604020202020204" pitchFamily="34" charset="0"/>
                <a:cs typeface="Arial" panose="020B0604020202020204" pitchFamily="34" charset="0"/>
              </a:rPr>
              <a:t>In </a:t>
            </a:r>
            <a:r>
              <a:rPr lang="en-US" sz="2000" dirty="0">
                <a:latin typeface="Arial" panose="020B0604020202020204" pitchFamily="34" charset="0"/>
                <a:cs typeface="Arial" panose="020B0604020202020204" pitchFamily="34" charset="0"/>
              </a:rPr>
              <a:t>some </a:t>
            </a:r>
            <a:r>
              <a:rPr lang="en-US" sz="2000" dirty="0" smtClean="0">
                <a:latin typeface="Arial" panose="020B0604020202020204" pitchFamily="34" charset="0"/>
                <a:cs typeface="Arial" panose="020B0604020202020204" pitchFamily="34" charset="0"/>
              </a:rPr>
              <a:t>cases, the process </a:t>
            </a:r>
            <a:r>
              <a:rPr lang="en-US" sz="2000" dirty="0">
                <a:latin typeface="Arial" panose="020B0604020202020204" pitchFamily="34" charset="0"/>
                <a:cs typeface="Arial" panose="020B0604020202020204" pitchFamily="34" charset="0"/>
              </a:rPr>
              <a:t>is </a:t>
            </a:r>
            <a:r>
              <a:rPr lang="en-US" sz="2000" dirty="0" smtClean="0">
                <a:latin typeface="Arial" panose="020B0604020202020204" pitchFamily="34" charset="0"/>
                <a:cs typeface="Arial" panose="020B0604020202020204" pitchFamily="34" charset="0"/>
              </a:rPr>
              <a:t>implemented in reverse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9485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8A45FF-DB45-F849-9ED3-84EBFD647AEA}"/>
              </a:ext>
            </a:extLst>
          </p:cNvPr>
          <p:cNvSpPr>
            <a:spLocks noGrp="1"/>
          </p:cNvSpPr>
          <p:nvPr>
            <p:ph type="title"/>
          </p:nvPr>
        </p:nvSpPr>
        <p:spPr/>
        <p:txBody>
          <a:bodyPr/>
          <a:lstStyle/>
          <a:p>
            <a:r>
              <a:rPr lang="en-US" dirty="0"/>
              <a:t>Common use cases of smart contracts</a:t>
            </a:r>
          </a:p>
        </p:txBody>
      </p:sp>
      <p:pic>
        <p:nvPicPr>
          <p:cNvPr id="5" name="Content Placeholder 4">
            <a:extLst>
              <a:ext uri="{FF2B5EF4-FFF2-40B4-BE49-F238E27FC236}">
                <a16:creationId xmlns:a16="http://schemas.microsoft.com/office/drawing/2014/main" xmlns="" id="{03D8E26E-6A95-CF44-A3D4-52B3B789269C}"/>
              </a:ext>
            </a:extLst>
          </p:cNvPr>
          <p:cNvPicPr>
            <a:picLocks noGrp="1" noChangeAspect="1"/>
          </p:cNvPicPr>
          <p:nvPr>
            <p:ph idx="1"/>
          </p:nvPr>
        </p:nvPicPr>
        <p:blipFill>
          <a:blip r:embed="rId2"/>
          <a:stretch>
            <a:fillRect/>
          </a:stretch>
        </p:blipFill>
        <p:spPr>
          <a:xfrm>
            <a:off x="1132266" y="1403350"/>
            <a:ext cx="9830631" cy="4752975"/>
          </a:xfrm>
          <a:prstGeom prst="rect">
            <a:avLst/>
          </a:prstGeom>
        </p:spPr>
      </p:pic>
      <p:sp>
        <p:nvSpPr>
          <p:cNvPr id="4" name="Slide Number Placeholder 3">
            <a:extLst>
              <a:ext uri="{FF2B5EF4-FFF2-40B4-BE49-F238E27FC236}">
                <a16:creationId xmlns:a16="http://schemas.microsoft.com/office/drawing/2014/main" xmlns="" id="{E2A51BCB-F8B9-6848-A4B8-A7CFB336307D}"/>
              </a:ext>
            </a:extLst>
          </p:cNvPr>
          <p:cNvSpPr>
            <a:spLocks noGrp="1"/>
          </p:cNvSpPr>
          <p:nvPr>
            <p:ph type="sldNum" sz="quarter" idx="4"/>
          </p:nvPr>
        </p:nvSpPr>
        <p:spPr/>
        <p:txBody>
          <a:bodyPr/>
          <a:lstStyle/>
          <a:p>
            <a:fld id="{2D5587A6-0F28-234D-9116-41BE2E1A2AC2}" type="slidenum">
              <a:rPr lang="en-US" smtClean="0"/>
              <a:pPr/>
              <a:t>9</a:t>
            </a:fld>
            <a:endParaRPr lang="en-US" dirty="0"/>
          </a:p>
        </p:txBody>
      </p:sp>
    </p:spTree>
    <p:extLst>
      <p:ext uri="{BB962C8B-B14F-4D97-AF65-F5344CB8AC3E}">
        <p14:creationId xmlns:p14="http://schemas.microsoft.com/office/powerpoint/2010/main" val="169742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366</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Open Sans</vt:lpstr>
      <vt:lpstr>Packt Training</vt:lpstr>
      <vt:lpstr>Mastering Blockchain Third Edition</vt:lpstr>
      <vt:lpstr>Outline</vt:lpstr>
      <vt:lpstr>Definition</vt:lpstr>
      <vt:lpstr>Definition</vt:lpstr>
      <vt:lpstr>Ricardian contracts</vt:lpstr>
      <vt:lpstr>Ricardian contract model</vt:lpstr>
      <vt:lpstr>Smart contract templates</vt:lpstr>
      <vt:lpstr>Oracles</vt:lpstr>
      <vt:lpstr>Common use cases of smart contracts</vt:lpstr>
      <vt:lpstr>Generic oracle data flow </vt:lpstr>
      <vt:lpstr>Proofs of data integrity and authenticity in oracles</vt:lpstr>
      <vt:lpstr>Types of oracle</vt:lpstr>
      <vt:lpstr>The DAO</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70</cp:revision>
  <cp:lastPrinted>2018-06-05T12:50:25Z</cp:lastPrinted>
  <dcterms:created xsi:type="dcterms:W3CDTF">2018-06-05T09:17:37Z</dcterms:created>
  <dcterms:modified xsi:type="dcterms:W3CDTF">2020-09-10T18:06:09Z</dcterms:modified>
</cp:coreProperties>
</file>